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14" r:id="rId2"/>
    <p:sldId id="310" r:id="rId3"/>
    <p:sldId id="311" r:id="rId4"/>
    <p:sldId id="312" r:id="rId5"/>
    <p:sldId id="295" r:id="rId6"/>
    <p:sldId id="304" r:id="rId7"/>
    <p:sldId id="305" r:id="rId8"/>
    <p:sldId id="313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9900"/>
    <a:srgbClr val="996600"/>
    <a:srgbClr val="0000CC"/>
    <a:srgbClr val="9900FF"/>
    <a:srgbClr val="004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6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38F03-0EAB-498C-A4C8-2915EA41D85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A3821-A0E8-4FBC-A402-9755306A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9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A3821-A0E8-4FBC-A402-9755306A735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A3821-A0E8-4FBC-A402-9755306A735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9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A3821-A0E8-4FBC-A402-9755306A735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9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A3821-A0E8-4FBC-A402-9755306A735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9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9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5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1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0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0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9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7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9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1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0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CADF9-E620-4991-80F3-67BAC34450D8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675849-B1E4-4D4D-833C-6DEF49C0CDC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4057"/>
            <a:ext cx="1294764" cy="128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289548-C3C3-4538-9EBC-41DBF1C1AE6E}"/>
              </a:ext>
            </a:extLst>
          </p:cNvPr>
          <p:cNvSpPr/>
          <p:nvPr/>
        </p:nvSpPr>
        <p:spPr>
          <a:xfrm>
            <a:off x="2150034" y="1240586"/>
            <a:ext cx="38826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 TẢ LỚP 4</a:t>
            </a:r>
            <a:endParaRPr lang="en-US" sz="3600" b="1" cap="none" spc="0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AF0A19-7BF5-4F18-8AE5-0E57D98EB8DD}"/>
              </a:ext>
            </a:extLst>
          </p:cNvPr>
          <p:cNvSpPr/>
          <p:nvPr/>
        </p:nvSpPr>
        <p:spPr>
          <a:xfrm>
            <a:off x="3393865" y="1994048"/>
            <a:ext cx="16909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12700">
                  <a:solidFill>
                    <a:srgbClr val="FF33CC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000" b="1" dirty="0">
                <a:ln w="12700">
                  <a:solidFill>
                    <a:srgbClr val="FF33CC"/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4000" b="1" cap="none" spc="0" dirty="0">
              <a:ln w="12700">
                <a:solidFill>
                  <a:srgbClr val="FF33CC"/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4B8F95-D987-4D20-BFF9-DFD07E9F1E53}"/>
              </a:ext>
            </a:extLst>
          </p:cNvPr>
          <p:cNvSpPr txBox="1"/>
          <p:nvPr/>
        </p:nvSpPr>
        <p:spPr>
          <a:xfrm>
            <a:off x="1475656" y="548680"/>
            <a:ext cx="6909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endParaRPr lang="en-US" sz="3200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A57E0-DD20-4E51-B563-4722475F2705}"/>
              </a:ext>
            </a:extLst>
          </p:cNvPr>
          <p:cNvSpPr txBox="1"/>
          <p:nvPr/>
        </p:nvSpPr>
        <p:spPr>
          <a:xfrm>
            <a:off x="1812845" y="3940622"/>
            <a:ext cx="5518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LƯU THỊ LAN HƯƠNG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F52419-72F1-489F-87D8-513650500CCD}"/>
              </a:ext>
            </a:extLst>
          </p:cNvPr>
          <p:cNvSpPr/>
          <p:nvPr/>
        </p:nvSpPr>
        <p:spPr>
          <a:xfrm>
            <a:off x="185574" y="2796430"/>
            <a:ext cx="87728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err="1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800" b="1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800" b="1" dirty="0" err="1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800" b="1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dirty="0" err="1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800" b="1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800" b="1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b="1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sz="4800" b="1" cap="none" spc="0" dirty="0">
              <a:ln w="9525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4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239625"/>
            <a:ext cx="734481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060575"/>
            <a:r>
              <a:rPr lang="vi-VN" sz="2400" dirty="0">
                <a:latin typeface="+mj-lt"/>
              </a:rPr>
              <a:t>Tôi yêu truyện cổ nước tôi</a:t>
            </a:r>
          </a:p>
          <a:p>
            <a:pPr indent="1519238"/>
            <a:r>
              <a:rPr lang="vi-VN" sz="2400" dirty="0">
                <a:latin typeface="+mj-lt"/>
              </a:rPr>
              <a:t>Vừa nhân hậu lại tuyệt vời sâu xa</a:t>
            </a:r>
          </a:p>
          <a:p>
            <a:pPr indent="2060575"/>
            <a:r>
              <a:rPr lang="vi-VN" sz="2400" dirty="0">
                <a:latin typeface="+mj-lt"/>
              </a:rPr>
              <a:t>Thương người rồi mới thương ta</a:t>
            </a:r>
          </a:p>
          <a:p>
            <a:pPr indent="1519238"/>
            <a:r>
              <a:rPr lang="vi-VN" sz="2400" dirty="0">
                <a:latin typeface="+mj-lt"/>
              </a:rPr>
              <a:t>Yêu nhau dù mấy cách xa cũng tìm</a:t>
            </a:r>
          </a:p>
          <a:p>
            <a:pPr indent="2060575"/>
            <a:r>
              <a:rPr lang="vi-VN" sz="2400" dirty="0">
                <a:latin typeface="+mj-lt"/>
              </a:rPr>
              <a:t>Ở hiền thì lại gặp hiền</a:t>
            </a:r>
          </a:p>
          <a:p>
            <a:pPr indent="1519238"/>
            <a:r>
              <a:rPr lang="vi-VN" sz="2400" dirty="0">
                <a:latin typeface="+mj-lt"/>
              </a:rPr>
              <a:t>Người ngay thì được phật, tiên độ trì.</a:t>
            </a:r>
          </a:p>
          <a:p>
            <a:pPr indent="2060575"/>
            <a:r>
              <a:rPr lang="vi-VN" sz="2400" dirty="0">
                <a:latin typeface="+mj-lt"/>
              </a:rPr>
              <a:t>Mang theo truyện cổ tôi đi</a:t>
            </a:r>
          </a:p>
          <a:p>
            <a:pPr indent="1519238"/>
            <a:r>
              <a:rPr lang="vi-VN" sz="2400" dirty="0">
                <a:latin typeface="+mj-lt"/>
              </a:rPr>
              <a:t>Nghe trong cuộc sống thầm thì tiếng xưa</a:t>
            </a:r>
          </a:p>
          <a:p>
            <a:pPr indent="2060575"/>
            <a:r>
              <a:rPr lang="vi-VN" sz="2400" dirty="0">
                <a:latin typeface="+mj-lt"/>
              </a:rPr>
              <a:t>Vàng cơn nắng, trắng cơn mưa</a:t>
            </a:r>
          </a:p>
          <a:p>
            <a:pPr indent="1519238"/>
            <a:r>
              <a:rPr lang="vi-VN" sz="2400" dirty="0">
                <a:latin typeface="+mj-lt"/>
              </a:rPr>
              <a:t>Con sông chảy có rặng dừa nghiêng soi.</a:t>
            </a:r>
          </a:p>
          <a:p>
            <a:pPr indent="2060575"/>
            <a:r>
              <a:rPr lang="vi-VN" sz="2400" dirty="0">
                <a:latin typeface="+mj-lt"/>
              </a:rPr>
              <a:t>Đời cha ông với đời tôi</a:t>
            </a:r>
          </a:p>
          <a:p>
            <a:pPr indent="1519238"/>
            <a:r>
              <a:rPr lang="vi-VN" sz="2400" dirty="0">
                <a:latin typeface="+mj-lt"/>
              </a:rPr>
              <a:t>Như con sông với chân trời đã xa</a:t>
            </a:r>
          </a:p>
          <a:p>
            <a:pPr indent="2060575"/>
            <a:r>
              <a:rPr lang="vi-VN" sz="2400" dirty="0">
                <a:latin typeface="+mj-lt"/>
              </a:rPr>
              <a:t>Chỉ còn truyện cổ thiết tha</a:t>
            </a:r>
          </a:p>
          <a:p>
            <a:pPr indent="1519238"/>
            <a:r>
              <a:rPr lang="vi-VN" sz="2400" dirty="0">
                <a:latin typeface="+mj-lt"/>
              </a:rPr>
              <a:t>Cho tôi nhận mặt ông cha của mình</a:t>
            </a:r>
            <a:r>
              <a:rPr lang="en-US" sz="2400" dirty="0">
                <a:latin typeface="+mj-lt"/>
              </a:rPr>
              <a:t>. </a:t>
            </a:r>
            <a:endParaRPr lang="vi-VN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8594" y="385500"/>
            <a:ext cx="395813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8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Truyện</a:t>
            </a:r>
            <a:r>
              <a:rPr lang="en-US" sz="28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cổ</a:t>
            </a:r>
            <a:r>
              <a:rPr lang="en-US" sz="28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nước</a:t>
            </a:r>
            <a:r>
              <a:rPr lang="en-US" sz="28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mình</a:t>
            </a:r>
            <a:endParaRPr lang="en-US" sz="2800" b="1" i="1" dirty="0">
              <a:solidFill>
                <a:srgbClr val="996600"/>
              </a:solidFill>
              <a:latin typeface="Century Schoolbook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(</a:t>
            </a:r>
            <a:r>
              <a:rPr lang="en-US" sz="20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trích</a:t>
            </a:r>
            <a:r>
              <a:rPr lang="en-US" sz="20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488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216497"/>
            <a:ext cx="482453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20713"/>
            <a:r>
              <a:rPr lang="vi-VN" sz="2200" dirty="0">
                <a:latin typeface="+mj-lt"/>
              </a:rPr>
              <a:t>Tôi yêu truyện cổ nước tôi</a:t>
            </a:r>
          </a:p>
          <a:p>
            <a:r>
              <a:rPr lang="vi-VN" sz="2200" dirty="0">
                <a:latin typeface="+mj-lt"/>
              </a:rPr>
              <a:t>Vừa nhân hậu lại tuyệt vời sâu xa</a:t>
            </a:r>
          </a:p>
          <a:p>
            <a:pPr indent="620713"/>
            <a:r>
              <a:rPr lang="vi-VN" sz="2200" dirty="0">
                <a:latin typeface="+mj-lt"/>
              </a:rPr>
              <a:t>Thương người rồi mới thương ta</a:t>
            </a:r>
          </a:p>
          <a:p>
            <a:r>
              <a:rPr lang="vi-VN" sz="2200" dirty="0">
                <a:latin typeface="+mj-lt"/>
              </a:rPr>
              <a:t>Yêu nhau dù mấy cách xa cũng tìm</a:t>
            </a:r>
          </a:p>
          <a:p>
            <a:pPr indent="620713"/>
            <a:r>
              <a:rPr lang="vi-VN" sz="2200" dirty="0">
                <a:latin typeface="+mj-lt"/>
              </a:rPr>
              <a:t>Ở hiền thì lại gặp hiền</a:t>
            </a:r>
          </a:p>
          <a:p>
            <a:r>
              <a:rPr lang="vi-VN" sz="2200" dirty="0">
                <a:latin typeface="+mj-lt"/>
              </a:rPr>
              <a:t>Người ngay thì được phật, tiên độ trì.</a:t>
            </a:r>
          </a:p>
          <a:p>
            <a:pPr indent="620713"/>
            <a:r>
              <a:rPr lang="vi-VN" sz="2200" dirty="0">
                <a:latin typeface="+mj-lt"/>
              </a:rPr>
              <a:t>Mang theo truyện cổ tôi đi</a:t>
            </a:r>
          </a:p>
          <a:p>
            <a:r>
              <a:rPr lang="vi-VN" sz="2200" dirty="0">
                <a:latin typeface="+mj-lt"/>
              </a:rPr>
              <a:t>Nghe trong cuộc sống thầm thì tiếng xưa</a:t>
            </a:r>
          </a:p>
          <a:p>
            <a:pPr indent="620713"/>
            <a:r>
              <a:rPr lang="vi-VN" sz="2200" dirty="0">
                <a:latin typeface="+mj-lt"/>
              </a:rPr>
              <a:t>Vàng cơn nắng, trắng cơn mưa</a:t>
            </a:r>
          </a:p>
          <a:p>
            <a:r>
              <a:rPr lang="vi-VN" sz="2200" dirty="0">
                <a:latin typeface="+mj-lt"/>
              </a:rPr>
              <a:t>Con sông chảy có rặng dừa nghiêng soi.</a:t>
            </a:r>
          </a:p>
          <a:p>
            <a:pPr indent="620713"/>
            <a:r>
              <a:rPr lang="vi-VN" sz="2200" dirty="0">
                <a:latin typeface="+mj-lt"/>
              </a:rPr>
              <a:t>Đời cha ông với đời tôi</a:t>
            </a:r>
          </a:p>
          <a:p>
            <a:r>
              <a:rPr lang="vi-VN" sz="2200" dirty="0">
                <a:latin typeface="+mj-lt"/>
              </a:rPr>
              <a:t>Như con sông với chân trời đã xa</a:t>
            </a:r>
          </a:p>
          <a:p>
            <a:pPr indent="620713"/>
            <a:r>
              <a:rPr lang="vi-VN" sz="2200" dirty="0">
                <a:latin typeface="+mj-lt"/>
              </a:rPr>
              <a:t>Chỉ còn truyện cổ thiết tha</a:t>
            </a:r>
          </a:p>
          <a:p>
            <a:r>
              <a:rPr lang="vi-VN" sz="2200" dirty="0">
                <a:latin typeface="+mj-lt"/>
              </a:rPr>
              <a:t>Cho tôi nhận mặt ông cha của mình</a:t>
            </a:r>
            <a:r>
              <a:rPr lang="en-US" sz="2200" dirty="0">
                <a:latin typeface="+mj-lt"/>
              </a:rPr>
              <a:t>. </a:t>
            </a:r>
            <a:endParaRPr lang="vi-VN" sz="22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440079"/>
            <a:ext cx="3430747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Truyện</a:t>
            </a:r>
            <a:r>
              <a:rPr lang="en-US" sz="24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cổ</a:t>
            </a:r>
            <a:r>
              <a:rPr lang="en-US" sz="24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nước</a:t>
            </a:r>
            <a:r>
              <a:rPr lang="en-US" sz="24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mình</a:t>
            </a:r>
            <a:endParaRPr lang="en-US" sz="2400" b="1" i="1" dirty="0">
              <a:solidFill>
                <a:srgbClr val="996600"/>
              </a:solidFill>
              <a:latin typeface="Century Schoolbook" pitchFamily="18" charset="0"/>
              <a:cs typeface="Times New Roman" pitchFamily="18" charset="0"/>
            </a:endParaRPr>
          </a:p>
          <a:p>
            <a:pPr algn="ctr"/>
            <a:r>
              <a:rPr lang="en-US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(</a:t>
            </a:r>
            <a:r>
              <a:rPr lang="en-US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trích</a:t>
            </a:r>
            <a:r>
              <a:rPr lang="en-US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5292079" y="528585"/>
            <a:ext cx="3561397" cy="1686639"/>
          </a:xfrm>
          <a:prstGeom prst="cloudCallout">
            <a:avLst>
              <a:gd name="adj1" fmla="val -34713"/>
              <a:gd name="adj2" fmla="val 57952"/>
            </a:avLst>
          </a:prstGeom>
          <a:solidFill>
            <a:schemeClr val="bg1"/>
          </a:solidFill>
          <a:ln w="19050">
            <a:solidFill>
              <a:srgbClr val="996600"/>
            </a:solidFill>
            <a:round/>
            <a:headEnd/>
            <a:tailEnd/>
          </a:ln>
        </p:spPr>
        <p:txBody>
          <a:bodyPr wrap="square" lIns="9144" rIns="9144">
            <a:spAutoFit/>
          </a:bodyPr>
          <a:lstStyle/>
          <a:p>
            <a:pPr algn="just"/>
            <a:r>
              <a:rPr lang="en-US" sz="2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16592" y="2522426"/>
            <a:ext cx="3312369" cy="21236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báu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148788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6" grpId="0" animBg="1"/>
      <p:bldP spid="16" grpId="1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216497"/>
            <a:ext cx="691276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97050"/>
            <a:r>
              <a:rPr lang="vi-VN" sz="2400" dirty="0">
                <a:latin typeface="+mj-lt"/>
              </a:rPr>
              <a:t>Tôi yêu truyện cổ nước tôi</a:t>
            </a:r>
          </a:p>
          <a:p>
            <a:pPr indent="1162050"/>
            <a:r>
              <a:rPr lang="vi-VN" sz="2400" dirty="0">
                <a:latin typeface="+mj-lt"/>
              </a:rPr>
              <a:t>Vừa </a:t>
            </a:r>
            <a:r>
              <a:rPr lang="vi-VN" sz="2400" b="1" dirty="0">
                <a:latin typeface="+mj-lt"/>
              </a:rPr>
              <a:t>nhân hậu </a:t>
            </a:r>
            <a:r>
              <a:rPr lang="vi-VN" sz="2400" dirty="0">
                <a:latin typeface="+mj-lt"/>
              </a:rPr>
              <a:t>lại tuyệt vời </a:t>
            </a:r>
            <a:r>
              <a:rPr lang="vi-VN" sz="2400" b="1" dirty="0">
                <a:latin typeface="+mj-lt"/>
              </a:rPr>
              <a:t>sâu xa</a:t>
            </a:r>
          </a:p>
          <a:p>
            <a:pPr indent="1797050"/>
            <a:r>
              <a:rPr lang="vi-VN" sz="2400" dirty="0">
                <a:latin typeface="+mj-lt"/>
              </a:rPr>
              <a:t>Thương người rồi mới thương ta</a:t>
            </a:r>
          </a:p>
          <a:p>
            <a:pPr indent="1162050"/>
            <a:r>
              <a:rPr lang="vi-VN" sz="2400" dirty="0">
                <a:latin typeface="+mj-lt"/>
              </a:rPr>
              <a:t>Yêu nhau dù mấy </a:t>
            </a:r>
            <a:r>
              <a:rPr lang="vi-VN" sz="2400" b="1" dirty="0">
                <a:latin typeface="+mj-lt"/>
              </a:rPr>
              <a:t>cách xa </a:t>
            </a:r>
            <a:r>
              <a:rPr lang="vi-VN" sz="2400" dirty="0">
                <a:latin typeface="+mj-lt"/>
              </a:rPr>
              <a:t>cũng tìm</a:t>
            </a:r>
          </a:p>
          <a:p>
            <a:pPr indent="1797050"/>
            <a:r>
              <a:rPr lang="vi-VN" sz="2400" dirty="0">
                <a:latin typeface="+mj-lt"/>
              </a:rPr>
              <a:t>Ở hiền thì lại gặp hiền</a:t>
            </a:r>
          </a:p>
          <a:p>
            <a:pPr indent="1162050"/>
            <a:r>
              <a:rPr lang="vi-VN" sz="2400" dirty="0">
                <a:latin typeface="+mj-lt"/>
              </a:rPr>
              <a:t>Người ngay thì được phật, tiên </a:t>
            </a:r>
            <a:r>
              <a:rPr lang="vi-VN" sz="2400" b="1" dirty="0">
                <a:latin typeface="+mj-lt"/>
              </a:rPr>
              <a:t>độ trì</a:t>
            </a:r>
            <a:r>
              <a:rPr lang="vi-VN" sz="2400" dirty="0">
                <a:latin typeface="+mj-lt"/>
              </a:rPr>
              <a:t>.</a:t>
            </a:r>
          </a:p>
          <a:p>
            <a:pPr indent="1797050"/>
            <a:r>
              <a:rPr lang="vi-VN" sz="2400" dirty="0">
                <a:latin typeface="+mj-lt"/>
              </a:rPr>
              <a:t>Mang theo truyện cổ tôi đi</a:t>
            </a:r>
          </a:p>
          <a:p>
            <a:pPr indent="1162050"/>
            <a:r>
              <a:rPr lang="vi-VN" sz="2400" dirty="0">
                <a:latin typeface="+mj-lt"/>
              </a:rPr>
              <a:t>Nghe trong cuộc sống thầm thì tiếng xưa</a:t>
            </a:r>
          </a:p>
          <a:p>
            <a:pPr indent="1797050"/>
            <a:r>
              <a:rPr lang="vi-VN" sz="2400" dirty="0">
                <a:latin typeface="+mj-lt"/>
              </a:rPr>
              <a:t>Vàng cơn nắng, trắng cơn mưa</a:t>
            </a:r>
          </a:p>
          <a:p>
            <a:pPr indent="1162050"/>
            <a:r>
              <a:rPr lang="vi-VN" sz="2400" dirty="0">
                <a:latin typeface="+mj-lt"/>
              </a:rPr>
              <a:t>Con sông chảy có </a:t>
            </a:r>
            <a:r>
              <a:rPr lang="vi-VN" sz="2400" b="1" dirty="0">
                <a:latin typeface="+mj-lt"/>
              </a:rPr>
              <a:t>rặng dừa nghiêng soi</a:t>
            </a:r>
            <a:r>
              <a:rPr lang="vi-VN" sz="2400" dirty="0">
                <a:latin typeface="+mj-lt"/>
              </a:rPr>
              <a:t>.</a:t>
            </a:r>
          </a:p>
          <a:p>
            <a:pPr indent="1797050"/>
            <a:r>
              <a:rPr lang="vi-VN" sz="2400" dirty="0">
                <a:latin typeface="+mj-lt"/>
              </a:rPr>
              <a:t>Đời cha ông với đời tôi</a:t>
            </a:r>
          </a:p>
          <a:p>
            <a:pPr indent="1162050"/>
            <a:r>
              <a:rPr lang="vi-VN" sz="2400" dirty="0">
                <a:latin typeface="+mj-lt"/>
              </a:rPr>
              <a:t>Như con sông với </a:t>
            </a:r>
            <a:r>
              <a:rPr lang="vi-VN" sz="2400" b="1" dirty="0">
                <a:latin typeface="+mj-lt"/>
              </a:rPr>
              <a:t>chân trời </a:t>
            </a:r>
            <a:r>
              <a:rPr lang="vi-VN" sz="2400" dirty="0">
                <a:latin typeface="+mj-lt"/>
              </a:rPr>
              <a:t>đã xa</a:t>
            </a:r>
          </a:p>
          <a:p>
            <a:pPr indent="1797050"/>
            <a:r>
              <a:rPr lang="vi-VN" sz="2400" dirty="0">
                <a:latin typeface="+mj-lt"/>
              </a:rPr>
              <a:t>Chỉ còn truyện cổ thiết tha</a:t>
            </a:r>
          </a:p>
          <a:p>
            <a:pPr indent="1162050"/>
            <a:r>
              <a:rPr lang="vi-VN" sz="2400" dirty="0">
                <a:latin typeface="+mj-lt"/>
              </a:rPr>
              <a:t>Cho tôi nhận mặt ông cha của mình</a:t>
            </a:r>
            <a:r>
              <a:rPr lang="en-US" sz="2400" dirty="0">
                <a:latin typeface="+mj-lt"/>
              </a:rPr>
              <a:t>. </a:t>
            </a:r>
            <a:endParaRPr lang="vi-VN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8594" y="385500"/>
            <a:ext cx="3958135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28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Truyện</a:t>
            </a:r>
            <a:r>
              <a:rPr lang="en-US" sz="28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cổ</a:t>
            </a:r>
            <a:r>
              <a:rPr lang="en-US" sz="28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nước</a:t>
            </a:r>
            <a:r>
              <a:rPr lang="en-US" sz="28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mình</a:t>
            </a:r>
            <a:endParaRPr lang="en-US" sz="2800" b="1" i="1" dirty="0">
              <a:solidFill>
                <a:srgbClr val="996600"/>
              </a:solidFill>
              <a:latin typeface="Century Schoolbook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(</a:t>
            </a:r>
            <a:r>
              <a:rPr lang="en-US" sz="2000" b="1" i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trích</a:t>
            </a:r>
            <a:r>
              <a:rPr lang="en-US" sz="2000" b="1" i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892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2699792" y="1340768"/>
            <a:ext cx="5184576" cy="2664296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VIẾT CHÍNH TẢ</a:t>
            </a:r>
          </a:p>
        </p:txBody>
      </p:sp>
    </p:spTree>
    <p:extLst>
      <p:ext uri="{BB962C8B-B14F-4D97-AF65-F5344CB8AC3E}">
        <p14:creationId xmlns:p14="http://schemas.microsoft.com/office/powerpoint/2010/main" val="142075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1680" y="960652"/>
            <a:ext cx="172819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600" b="1" dirty="0" err="1">
                <a:latin typeface="Century Schoolbook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Century Schoolbook" pitchFamily="18" charset="0"/>
                <a:cs typeface="Times New Roman" pitchFamily="18" charset="0"/>
              </a:rPr>
              <a:t> 2</a:t>
            </a:r>
            <a:r>
              <a:rPr lang="en-US" sz="3600" dirty="0">
                <a:latin typeface="Century Schoolbook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</a:pPr>
            <a:br>
              <a:rPr lang="vi-VN" sz="3600" dirty="0">
                <a:latin typeface="Times New Roman" pitchFamily="18" charset="0"/>
                <a:cs typeface="Times New Roman" pitchFamily="18" charset="0"/>
              </a:rPr>
            </a:br>
            <a:br>
              <a:rPr lang="vi-VN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0000FF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4339" name="Rectangle 5"/>
          <p:cNvSpPr>
            <a:spLocks noRot="1" noChangeArrowheads="1"/>
          </p:cNvSpPr>
          <p:nvPr/>
        </p:nvSpPr>
        <p:spPr bwMode="auto">
          <a:xfrm>
            <a:off x="369079" y="2682851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600" b="0">
                <a:solidFill>
                  <a:srgbClr val="0000FF"/>
                </a:solidFill>
              </a:rPr>
              <a:t>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71868" y="71414"/>
            <a:ext cx="2714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4000" b="1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5973" y="1633985"/>
            <a:ext cx="89480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a.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Điền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vào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chỗ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trống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âm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đầu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Century Schoolbook" pitchFamily="18" charset="0"/>
                <a:cs typeface="Times New Roman" pitchFamily="18" charset="0"/>
              </a:rPr>
              <a:t>r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, </a:t>
            </a:r>
            <a:r>
              <a:rPr lang="en-US" sz="2800" b="1" i="1" dirty="0">
                <a:latin typeface="Century Schoolbook" pitchFamily="18" charset="0"/>
                <a:cs typeface="Times New Roman" pitchFamily="18" charset="0"/>
              </a:rPr>
              <a:t>d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hay </a:t>
            </a:r>
            <a:r>
              <a:rPr lang="en-US" sz="2800" b="1" i="1" dirty="0" err="1">
                <a:latin typeface="Century Schoolbook" pitchFamily="18" charset="0"/>
                <a:cs typeface="Times New Roman" pitchFamily="18" charset="0"/>
              </a:rPr>
              <a:t>gi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9079" y="2219086"/>
            <a:ext cx="87260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- Nhạc của trúc, nhạc của tre là khúc nhạc của đồng quê. Nhớ một</a:t>
            </a:r>
            <a:r>
              <a:rPr lang="en-US" sz="2800" dirty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buổi trưa nào, nồm nam cơn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 </a:t>
            </a:r>
            <a:r>
              <a:rPr lang="vi-VN" sz="2800" dirty="0">
                <a:latin typeface="+mj-lt"/>
              </a:rPr>
              <a:t>thổi, khóm tre làng rung lên man mác khúc nhạc đồng quê.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756576" y="3260122"/>
            <a:ext cx="1300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9079" y="3773358"/>
            <a:ext cx="845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bay, diều lá tre bay lưng trời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Sáo tre, sáo trúc bay lưng trời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………..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đưa tiếng sáo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..........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nâng cánh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..........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THÉP MỚI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540552" y="4962405"/>
            <a:ext cx="1300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191002" y="6165304"/>
            <a:ext cx="1300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1764704" y="6056094"/>
            <a:ext cx="1300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2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6157 L -0.40972 -0.0997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86" y="-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1944 L -0.89826 -0.312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13" y="-1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3425 L -0.42674 -0.122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98 0.0382 L 0.24358 -0.2148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3" grpId="0"/>
      <p:bldP spid="10" grpId="0"/>
      <p:bldP spid="17" grpId="1" animBg="1"/>
      <p:bldP spid="19" grpId="0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23728" y="939703"/>
            <a:ext cx="194421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dirty="0" err="1">
                <a:latin typeface="Century Schoolbook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Century Schoolbook" pitchFamily="18" charset="0"/>
                <a:cs typeface="Times New Roman" pitchFamily="18" charset="0"/>
              </a:rPr>
              <a:t> 3</a:t>
            </a:r>
            <a:r>
              <a:rPr lang="en-US" sz="3200" dirty="0">
                <a:latin typeface="Century Schoolbook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0000FF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7864" y="71414"/>
            <a:ext cx="2727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4000" b="1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329" y="1713490"/>
            <a:ext cx="8621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a.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Điền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vào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chỗ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trống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 </a:t>
            </a:r>
            <a:r>
              <a:rPr lang="en-US" sz="2800" b="1" i="1" dirty="0" err="1">
                <a:latin typeface="Century Schoolbook" pitchFamily="18" charset="0"/>
                <a:cs typeface="Times New Roman" pitchFamily="18" charset="0"/>
              </a:rPr>
              <a:t>ân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 hay </a:t>
            </a:r>
            <a:r>
              <a:rPr lang="en-US" sz="2800" b="1" i="1" dirty="0" err="1">
                <a:latin typeface="Century Schoolbook" pitchFamily="18" charset="0"/>
                <a:cs typeface="Times New Roman" pitchFamily="18" charset="0"/>
              </a:rPr>
              <a:t>âng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?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1414" y="2262351"/>
            <a:ext cx="61926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Vua Hùng một sáng đi săn</a:t>
            </a:r>
          </a:p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Trưa tròn bóng nắng nghỉ ch... chốn này</a:t>
            </a:r>
          </a:p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D... d... một quả xôi đầy</a:t>
            </a:r>
          </a:p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Bánh chưng mấy cặp, bánh giầy mấy đôi.</a:t>
            </a:r>
          </a:p>
          <a:p>
            <a:pPr algn="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NGUYỄN BÙI VỢI</a:t>
            </a:r>
          </a:p>
        </p:txBody>
      </p:sp>
      <p:sp>
        <p:nvSpPr>
          <p:cNvPr id="2" name="Rectangle 1"/>
          <p:cNvSpPr/>
          <p:nvPr/>
        </p:nvSpPr>
        <p:spPr>
          <a:xfrm>
            <a:off x="1407593" y="2262351"/>
            <a:ext cx="66077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Vua Hùng một sáng đi săn</a:t>
            </a:r>
          </a:p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Trưa tròn bóng nắng nghỉ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chốn này</a:t>
            </a:r>
          </a:p>
          <a:p>
            <a:pPr algn="ctr"/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Dân dâng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một quả xôi đầy</a:t>
            </a:r>
          </a:p>
          <a:p>
            <a:pPr algn="ctr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Bánh chưng mấy cặp, bánh giầy mấy đôi.</a:t>
            </a:r>
          </a:p>
        </p:txBody>
      </p:sp>
    </p:spTree>
    <p:extLst>
      <p:ext uri="{BB962C8B-B14F-4D97-AF65-F5344CB8AC3E}">
        <p14:creationId xmlns:p14="http://schemas.microsoft.com/office/powerpoint/2010/main" val="276385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3" grpId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51720" y="790193"/>
            <a:ext cx="22322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b="1" dirty="0" err="1">
                <a:latin typeface="Century Schoolbook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Century Schoolbook" pitchFamily="18" charset="0"/>
                <a:cs typeface="Times New Roman" pitchFamily="18" charset="0"/>
              </a:rPr>
              <a:t> 3</a:t>
            </a:r>
            <a:r>
              <a:rPr lang="en-US" sz="2800" dirty="0">
                <a:latin typeface="Century Schoolbook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7864" y="71414"/>
            <a:ext cx="2727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4000" b="1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632" y="1311726"/>
            <a:ext cx="6451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b.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Điền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vào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chỗ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trống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 </a:t>
            </a:r>
            <a:r>
              <a:rPr lang="en-US" sz="2800" b="1" i="1" dirty="0" err="1">
                <a:latin typeface="Century Schoolbook" pitchFamily="18" charset="0"/>
                <a:cs typeface="Times New Roman" pitchFamily="18" charset="0"/>
              </a:rPr>
              <a:t>ân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 hay </a:t>
            </a:r>
            <a:r>
              <a:rPr lang="en-US" sz="2800" b="1" i="1" dirty="0" err="1">
                <a:latin typeface="Century Schoolbook" pitchFamily="18" charset="0"/>
                <a:cs typeface="Times New Roman" pitchFamily="18" charset="0"/>
              </a:rPr>
              <a:t>âng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?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28432" y="1834946"/>
            <a:ext cx="52565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Nơi ấy ngôi sao khuya</a:t>
            </a: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Soi vào trong giấc ngủ</a:t>
            </a: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Ngọn đèn khuya bóng mẹ</a:t>
            </a: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Sáng một v.. trên s...</a:t>
            </a: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Nơi cả nhà tiễn ch…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Anh tôi đi bộ đội</a:t>
            </a: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Bao niềm vui nỗi đợi</a:t>
            </a: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Nắng nửa thềm nghiêng nghiêng.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VŨ QUẦN PHƯƠNG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2388" y="1834946"/>
            <a:ext cx="60486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Nơi ấy ngôi sao khuya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Soi vào trong giấc ngủ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Ngọn đèn khuya bóng mẹ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Sáng một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trên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sân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Nơi cả nhà tiễn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chân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Anh tôi đi bộ đội  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Bao niềm vui nỗi đợi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Nắng nửa thềm nghiêng nghiêng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VŨ QUẦN PHƯƠNG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40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7" grpId="0"/>
      <p:bldP spid="7" grpId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768" y="980728"/>
            <a:ext cx="56886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Century Schoolbook" pitchFamily="18" charset="0"/>
                <a:cs typeface="Times New Roman" panose="02020603050405020304" pitchFamily="18" charset="0"/>
              </a:rPr>
              <a:t>DẶN DÒ</a:t>
            </a:r>
          </a:p>
          <a:p>
            <a:endParaRPr lang="en-US" sz="3200" b="1" u="sng" dirty="0">
              <a:solidFill>
                <a:srgbClr val="0070C0"/>
              </a:solidFill>
              <a:latin typeface="Century Schoolbook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cổ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” (SGK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37)</a:t>
            </a:r>
          </a:p>
          <a:p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BT 2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VBT.</a:t>
            </a:r>
          </a:p>
        </p:txBody>
      </p:sp>
    </p:spTree>
    <p:extLst>
      <p:ext uri="{BB962C8B-B14F-4D97-AF65-F5344CB8AC3E}">
        <p14:creationId xmlns:p14="http://schemas.microsoft.com/office/powerpoint/2010/main" val="323225001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725</Words>
  <Application>Microsoft Office PowerPoint</Application>
  <PresentationFormat>On-screen Show (4:3)</PresentationFormat>
  <Paragraphs>111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Schoolbook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LAN HUONG</cp:lastModifiedBy>
  <cp:revision>190</cp:revision>
  <dcterms:created xsi:type="dcterms:W3CDTF">2013-03-12T11:38:33Z</dcterms:created>
  <dcterms:modified xsi:type="dcterms:W3CDTF">2021-08-10T08:40:32Z</dcterms:modified>
</cp:coreProperties>
</file>