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314" r:id="rId2"/>
    <p:sldId id="310" r:id="rId3"/>
    <p:sldId id="311" r:id="rId4"/>
    <p:sldId id="312" r:id="rId5"/>
    <p:sldId id="295" r:id="rId6"/>
    <p:sldId id="304" r:id="rId7"/>
    <p:sldId id="305" r:id="rId8"/>
    <p:sldId id="313" r:id="rId9"/>
    <p:sldId id="30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CC9900"/>
    <a:srgbClr val="996600"/>
    <a:srgbClr val="0000CC"/>
    <a:srgbClr val="9900FF"/>
    <a:srgbClr val="004E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63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138F03-0EAB-498C-A4C8-2915EA41D859}" type="datetimeFigureOut">
              <a:rPr lang="en-US" smtClean="0"/>
              <a:pPr/>
              <a:t>8/10/2021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CA3821-A0E8-4FBC-A402-9755306A73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291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A3821-A0E8-4FBC-A402-9755306A735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844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A3821-A0E8-4FBC-A402-9755306A735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8913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A3821-A0E8-4FBC-A402-9755306A735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8913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CA3821-A0E8-4FBC-A402-9755306A735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891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CADF9-E620-4991-80F3-67BAC34450D8}" type="datetimeFigureOut">
              <a:rPr lang="en-US" smtClean="0"/>
              <a:pPr/>
              <a:t>8/10/2021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44B5A-7A40-40EE-A50E-42C662DAF8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693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CADF9-E620-4991-80F3-67BAC34450D8}" type="datetimeFigureOut">
              <a:rPr lang="en-US" smtClean="0"/>
              <a:pPr/>
              <a:t>8/10/2021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44B5A-7A40-40EE-A50E-42C662DAF8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254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CADF9-E620-4991-80F3-67BAC34450D8}" type="datetimeFigureOut">
              <a:rPr lang="en-US" smtClean="0"/>
              <a:pPr/>
              <a:t>8/10/2021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44B5A-7A40-40EE-A50E-42C662DAF8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61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CADF9-E620-4991-80F3-67BAC34450D8}" type="datetimeFigureOut">
              <a:rPr lang="en-US" smtClean="0"/>
              <a:pPr/>
              <a:t>8/10/2021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44B5A-7A40-40EE-A50E-42C662DAF8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901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CADF9-E620-4991-80F3-67BAC34450D8}" type="datetimeFigureOut">
              <a:rPr lang="en-US" smtClean="0"/>
              <a:pPr/>
              <a:t>8/10/2021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44B5A-7A40-40EE-A50E-42C662DAF8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88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CADF9-E620-4991-80F3-67BAC34450D8}" type="datetimeFigureOut">
              <a:rPr lang="en-US" smtClean="0"/>
              <a:pPr/>
              <a:t>8/10/2021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44B5A-7A40-40EE-A50E-42C662DAF8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201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CADF9-E620-4991-80F3-67BAC34450D8}" type="datetimeFigureOut">
              <a:rPr lang="en-US" smtClean="0"/>
              <a:pPr/>
              <a:t>8/10/2021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44B5A-7A40-40EE-A50E-42C662DAF8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198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CADF9-E620-4991-80F3-67BAC34450D8}" type="datetimeFigureOut">
              <a:rPr lang="en-US" smtClean="0"/>
              <a:pPr/>
              <a:t>8/10/2021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44B5A-7A40-40EE-A50E-42C662DAF8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873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CADF9-E620-4991-80F3-67BAC34450D8}" type="datetimeFigureOut">
              <a:rPr lang="en-US" smtClean="0"/>
              <a:pPr/>
              <a:t>8/10/2021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44B5A-7A40-40EE-A50E-42C662DAF8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990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CADF9-E620-4991-80F3-67BAC34450D8}" type="datetimeFigureOut">
              <a:rPr lang="en-US" smtClean="0"/>
              <a:pPr/>
              <a:t>8/10/2021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44B5A-7A40-40EE-A50E-42C662DAF8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14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CADF9-E620-4991-80F3-67BAC34450D8}" type="datetimeFigureOut">
              <a:rPr lang="en-US" smtClean="0"/>
              <a:pPr/>
              <a:t>8/10/2021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44B5A-7A40-40EE-A50E-42C662DAF8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50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CADF9-E620-4991-80F3-67BAC34450D8}" type="datetimeFigureOut">
              <a:rPr lang="en-US" smtClean="0"/>
              <a:pPr/>
              <a:t>8/10/2021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44B5A-7A40-40EE-A50E-42C662DAF8C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C675849-B1E4-4D4D-833C-6DEF49C0CDCE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04057"/>
            <a:ext cx="1294764" cy="1281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0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5289548-C3C3-4538-9EBC-41DBF1C1AE6E}"/>
              </a:ext>
            </a:extLst>
          </p:cNvPr>
          <p:cNvSpPr/>
          <p:nvPr/>
        </p:nvSpPr>
        <p:spPr>
          <a:xfrm>
            <a:off x="2150034" y="1240586"/>
            <a:ext cx="388266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>
                <a:ln w="0"/>
                <a:solidFill>
                  <a:srgbClr val="00B05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CHÍNH TẢ LỚP 4</a:t>
            </a:r>
            <a:endParaRPr lang="en-US" sz="3600" b="1" cap="none" spc="0" dirty="0">
              <a:ln w="0"/>
              <a:solidFill>
                <a:srgbClr val="00B050"/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AF0A19-7BF5-4F18-8AE5-0E57D98EB8DD}"/>
              </a:ext>
            </a:extLst>
          </p:cNvPr>
          <p:cNvSpPr/>
          <p:nvPr/>
        </p:nvSpPr>
        <p:spPr>
          <a:xfrm>
            <a:off x="3393865" y="1994048"/>
            <a:ext cx="169091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err="1">
                <a:ln w="12700">
                  <a:solidFill>
                    <a:srgbClr val="FF33CC"/>
                  </a:solidFill>
                  <a:prstDash val="solid"/>
                </a:ln>
                <a:solidFill>
                  <a:srgbClr val="FF33CC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4000" b="1" dirty="0">
                <a:ln w="12700">
                  <a:solidFill>
                    <a:srgbClr val="FF33CC"/>
                  </a:solidFill>
                  <a:prstDash val="solid"/>
                </a:ln>
                <a:solidFill>
                  <a:srgbClr val="FF33CC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endParaRPr lang="en-US" sz="4000" b="1" cap="none" spc="0" dirty="0">
              <a:ln w="12700">
                <a:solidFill>
                  <a:srgbClr val="FF33CC"/>
                </a:solidFill>
                <a:prstDash val="solid"/>
              </a:ln>
              <a:solidFill>
                <a:srgbClr val="FF33CC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4B8F95-D987-4D20-BFF9-DFD07E9F1E53}"/>
              </a:ext>
            </a:extLst>
          </p:cNvPr>
          <p:cNvSpPr txBox="1"/>
          <p:nvPr/>
        </p:nvSpPr>
        <p:spPr>
          <a:xfrm>
            <a:off x="1475656" y="548680"/>
            <a:ext cx="69096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2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32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sz="32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b="1" dirty="0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66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endParaRPr lang="en-US" sz="3200" b="1" dirty="0">
              <a:solidFill>
                <a:srgbClr val="66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1A57E0-DD20-4E51-B563-4722475F2705}"/>
              </a:ext>
            </a:extLst>
          </p:cNvPr>
          <p:cNvSpPr txBox="1"/>
          <p:nvPr/>
        </p:nvSpPr>
        <p:spPr>
          <a:xfrm>
            <a:off x="1812845" y="3940622"/>
            <a:ext cx="55183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GV: LƯU THỊ LAN HƯƠNG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8F52419-72F1-489F-87D8-513650500CCD}"/>
              </a:ext>
            </a:extLst>
          </p:cNvPr>
          <p:cNvSpPr/>
          <p:nvPr/>
        </p:nvSpPr>
        <p:spPr>
          <a:xfrm>
            <a:off x="185574" y="2796430"/>
            <a:ext cx="877285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dirty="0" err="1">
                <a:ln w="9525">
                  <a:solidFill>
                    <a:srgbClr val="FFFF00"/>
                  </a:solidFill>
                  <a:prstDash val="solid"/>
                </a:ln>
                <a:solidFill>
                  <a:srgbClr val="FF006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4800" b="1" dirty="0">
                <a:ln w="9525">
                  <a:solidFill>
                    <a:srgbClr val="FFFF00"/>
                  </a:solidFill>
                  <a:prstDash val="solid"/>
                </a:ln>
                <a:solidFill>
                  <a:srgbClr val="FF006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4800" b="1" dirty="0" err="1">
                <a:ln w="9525">
                  <a:solidFill>
                    <a:srgbClr val="FFFF00"/>
                  </a:solidFill>
                  <a:prstDash val="solid"/>
                </a:ln>
                <a:solidFill>
                  <a:srgbClr val="FF006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4800" b="1" dirty="0">
                <a:ln w="9525">
                  <a:solidFill>
                    <a:srgbClr val="FFFF00"/>
                  </a:solidFill>
                  <a:prstDash val="solid"/>
                </a:ln>
                <a:solidFill>
                  <a:srgbClr val="FF006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800" b="1" dirty="0" err="1">
                <a:ln w="9525">
                  <a:solidFill>
                    <a:srgbClr val="FFFF00"/>
                  </a:solidFill>
                  <a:prstDash val="solid"/>
                </a:ln>
                <a:solidFill>
                  <a:srgbClr val="FF006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4800" b="1" dirty="0">
                <a:ln w="9525">
                  <a:solidFill>
                    <a:srgbClr val="FFFF00"/>
                  </a:solidFill>
                  <a:prstDash val="solid"/>
                </a:ln>
                <a:solidFill>
                  <a:srgbClr val="FF006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n w="9525">
                  <a:solidFill>
                    <a:srgbClr val="FFFF00"/>
                  </a:solidFill>
                  <a:prstDash val="solid"/>
                </a:ln>
                <a:solidFill>
                  <a:srgbClr val="FF006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4800" b="1" dirty="0">
                <a:ln w="9525">
                  <a:solidFill>
                    <a:srgbClr val="FFFF00"/>
                  </a:solidFill>
                  <a:prstDash val="solid"/>
                </a:ln>
                <a:solidFill>
                  <a:srgbClr val="FF006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n w="9525">
                  <a:solidFill>
                    <a:srgbClr val="FFFF00"/>
                  </a:solidFill>
                  <a:prstDash val="solid"/>
                </a:ln>
                <a:solidFill>
                  <a:srgbClr val="FF006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4800" b="1" dirty="0">
                <a:ln w="9525">
                  <a:solidFill>
                    <a:srgbClr val="FFFF00"/>
                  </a:solidFill>
                  <a:prstDash val="solid"/>
                </a:ln>
                <a:solidFill>
                  <a:srgbClr val="FF006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n w="9525">
                  <a:solidFill>
                    <a:srgbClr val="FFFF00"/>
                  </a:solidFill>
                  <a:prstDash val="solid"/>
                </a:ln>
                <a:solidFill>
                  <a:srgbClr val="FF0066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endParaRPr lang="en-US" sz="4800" b="1" cap="none" spc="0" dirty="0">
              <a:ln w="9525">
                <a:solidFill>
                  <a:srgbClr val="FFFF00"/>
                </a:solidFill>
                <a:prstDash val="solid"/>
              </a:ln>
              <a:solidFill>
                <a:srgbClr val="FF0066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741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584" y="1239625"/>
            <a:ext cx="7344816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060575"/>
            <a:r>
              <a:rPr lang="vi-VN" sz="2400" dirty="0">
                <a:latin typeface="+mj-lt"/>
              </a:rPr>
              <a:t>Tôi yêu truyện cổ nước tôi</a:t>
            </a:r>
          </a:p>
          <a:p>
            <a:pPr indent="1519238"/>
            <a:r>
              <a:rPr lang="vi-VN" sz="2400" dirty="0">
                <a:latin typeface="+mj-lt"/>
              </a:rPr>
              <a:t>Vừa nhân hậu lại tuyệt vời sâu xa</a:t>
            </a:r>
          </a:p>
          <a:p>
            <a:pPr indent="2060575"/>
            <a:r>
              <a:rPr lang="vi-VN" sz="2400" dirty="0">
                <a:latin typeface="+mj-lt"/>
              </a:rPr>
              <a:t>Thương người rồi mới thương ta</a:t>
            </a:r>
          </a:p>
          <a:p>
            <a:pPr indent="1519238"/>
            <a:r>
              <a:rPr lang="vi-VN" sz="2400" dirty="0">
                <a:latin typeface="+mj-lt"/>
              </a:rPr>
              <a:t>Yêu nhau dù mấy cách xa cũng tìm</a:t>
            </a:r>
          </a:p>
          <a:p>
            <a:pPr indent="2060575"/>
            <a:r>
              <a:rPr lang="vi-VN" sz="2400" dirty="0">
                <a:latin typeface="+mj-lt"/>
              </a:rPr>
              <a:t>Ở hiền thì lại gặp hiền</a:t>
            </a:r>
          </a:p>
          <a:p>
            <a:pPr indent="1519238"/>
            <a:r>
              <a:rPr lang="vi-VN" sz="2400" dirty="0">
                <a:latin typeface="+mj-lt"/>
              </a:rPr>
              <a:t>Người ngay thì được phật, tiên độ trì.</a:t>
            </a:r>
          </a:p>
          <a:p>
            <a:pPr indent="2060575"/>
            <a:r>
              <a:rPr lang="vi-VN" sz="2400" dirty="0">
                <a:latin typeface="+mj-lt"/>
              </a:rPr>
              <a:t>Mang theo truyện cổ tôi đi</a:t>
            </a:r>
          </a:p>
          <a:p>
            <a:pPr indent="1519238"/>
            <a:r>
              <a:rPr lang="vi-VN" sz="2400" dirty="0">
                <a:latin typeface="+mj-lt"/>
              </a:rPr>
              <a:t>Nghe trong cuộc sống thầm thì tiếng xưa</a:t>
            </a:r>
          </a:p>
          <a:p>
            <a:pPr indent="2060575"/>
            <a:r>
              <a:rPr lang="vi-VN" sz="2400" dirty="0">
                <a:latin typeface="+mj-lt"/>
              </a:rPr>
              <a:t>Vàng cơn nắng, trắng cơn mưa</a:t>
            </a:r>
          </a:p>
          <a:p>
            <a:pPr indent="1519238"/>
            <a:r>
              <a:rPr lang="vi-VN" sz="2400" dirty="0">
                <a:latin typeface="+mj-lt"/>
              </a:rPr>
              <a:t>Con sông chảy có rặng dừa nghiêng soi.</a:t>
            </a:r>
          </a:p>
          <a:p>
            <a:pPr indent="2060575"/>
            <a:r>
              <a:rPr lang="vi-VN" sz="2400" dirty="0">
                <a:latin typeface="+mj-lt"/>
              </a:rPr>
              <a:t>Đời cha ông với đời tôi</a:t>
            </a:r>
          </a:p>
          <a:p>
            <a:pPr indent="1519238"/>
            <a:r>
              <a:rPr lang="vi-VN" sz="2400" dirty="0">
                <a:latin typeface="+mj-lt"/>
              </a:rPr>
              <a:t>Như con sông với chân trời đã xa</a:t>
            </a:r>
          </a:p>
          <a:p>
            <a:pPr indent="2060575"/>
            <a:r>
              <a:rPr lang="vi-VN" sz="2400" dirty="0">
                <a:latin typeface="+mj-lt"/>
              </a:rPr>
              <a:t>Chỉ còn truyện cổ thiết tha</a:t>
            </a:r>
          </a:p>
          <a:p>
            <a:pPr indent="1519238"/>
            <a:r>
              <a:rPr lang="vi-VN" sz="2400" dirty="0">
                <a:latin typeface="+mj-lt"/>
              </a:rPr>
              <a:t>Cho tôi nhận mặt ông cha của mình</a:t>
            </a:r>
            <a:r>
              <a:rPr lang="en-US" sz="2400" dirty="0">
                <a:latin typeface="+mj-lt"/>
              </a:rPr>
              <a:t>. </a:t>
            </a:r>
            <a:endParaRPr lang="vi-VN" sz="24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88594" y="385500"/>
            <a:ext cx="3958135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sz="2800" b="1" i="1" dirty="0" err="1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Truyện</a:t>
            </a:r>
            <a:r>
              <a:rPr lang="en-US" sz="2800" b="1" i="1" dirty="0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cổ</a:t>
            </a:r>
            <a:r>
              <a:rPr lang="en-US" sz="2800" b="1" i="1" dirty="0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nước</a:t>
            </a:r>
            <a:r>
              <a:rPr lang="en-US" sz="2800" b="1" i="1" dirty="0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mình</a:t>
            </a:r>
            <a:endParaRPr lang="en-US" sz="2800" b="1" i="1" dirty="0">
              <a:solidFill>
                <a:srgbClr val="996600"/>
              </a:solidFill>
              <a:latin typeface="Century Schoolbook" pitchFamily="18" charset="0"/>
              <a:cs typeface="Times New Roman" pitchFamily="18" charset="0"/>
            </a:endParaRPr>
          </a:p>
          <a:p>
            <a:pPr algn="ctr"/>
            <a:r>
              <a:rPr lang="en-US" sz="2000" b="1" i="1" dirty="0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(</a:t>
            </a:r>
            <a:r>
              <a:rPr lang="en-US" sz="2000" b="1" i="1" dirty="0" err="1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trích</a:t>
            </a:r>
            <a:r>
              <a:rPr lang="en-US" sz="2000" b="1" i="1" dirty="0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94881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1216497"/>
            <a:ext cx="4824536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620713"/>
            <a:r>
              <a:rPr lang="vi-VN" sz="2200" dirty="0">
                <a:latin typeface="+mj-lt"/>
              </a:rPr>
              <a:t>Tôi yêu truyện cổ nước tôi</a:t>
            </a:r>
          </a:p>
          <a:p>
            <a:r>
              <a:rPr lang="vi-VN" sz="2200" dirty="0">
                <a:latin typeface="+mj-lt"/>
              </a:rPr>
              <a:t>Vừa nhân hậu lại tuyệt vời sâu xa</a:t>
            </a:r>
          </a:p>
          <a:p>
            <a:pPr indent="620713"/>
            <a:r>
              <a:rPr lang="vi-VN" sz="2200" dirty="0">
                <a:latin typeface="+mj-lt"/>
              </a:rPr>
              <a:t>Thương người rồi mới thương ta</a:t>
            </a:r>
          </a:p>
          <a:p>
            <a:r>
              <a:rPr lang="vi-VN" sz="2200" dirty="0">
                <a:latin typeface="+mj-lt"/>
              </a:rPr>
              <a:t>Yêu nhau dù mấy cách xa cũng tìm</a:t>
            </a:r>
          </a:p>
          <a:p>
            <a:pPr indent="620713"/>
            <a:r>
              <a:rPr lang="vi-VN" sz="2200" dirty="0">
                <a:latin typeface="+mj-lt"/>
              </a:rPr>
              <a:t>Ở hiền thì lại gặp hiền</a:t>
            </a:r>
          </a:p>
          <a:p>
            <a:r>
              <a:rPr lang="vi-VN" sz="2200" dirty="0">
                <a:latin typeface="+mj-lt"/>
              </a:rPr>
              <a:t>Người ngay thì được phật, tiên độ trì.</a:t>
            </a:r>
          </a:p>
          <a:p>
            <a:pPr indent="620713"/>
            <a:r>
              <a:rPr lang="vi-VN" sz="2200" dirty="0">
                <a:latin typeface="+mj-lt"/>
              </a:rPr>
              <a:t>Mang theo truyện cổ tôi đi</a:t>
            </a:r>
          </a:p>
          <a:p>
            <a:r>
              <a:rPr lang="vi-VN" sz="2200" dirty="0">
                <a:latin typeface="+mj-lt"/>
              </a:rPr>
              <a:t>Nghe trong cuộc sống thầm thì tiếng xưa</a:t>
            </a:r>
          </a:p>
          <a:p>
            <a:pPr indent="620713"/>
            <a:r>
              <a:rPr lang="vi-VN" sz="2200" dirty="0">
                <a:latin typeface="+mj-lt"/>
              </a:rPr>
              <a:t>Vàng cơn nắng, trắng cơn mưa</a:t>
            </a:r>
          </a:p>
          <a:p>
            <a:r>
              <a:rPr lang="vi-VN" sz="2200" dirty="0">
                <a:latin typeface="+mj-lt"/>
              </a:rPr>
              <a:t>Con sông chảy có rặng dừa nghiêng soi.</a:t>
            </a:r>
          </a:p>
          <a:p>
            <a:pPr indent="620713"/>
            <a:r>
              <a:rPr lang="vi-VN" sz="2200" dirty="0">
                <a:latin typeface="+mj-lt"/>
              </a:rPr>
              <a:t>Đời cha ông với đời tôi</a:t>
            </a:r>
          </a:p>
          <a:p>
            <a:r>
              <a:rPr lang="vi-VN" sz="2200" dirty="0">
                <a:latin typeface="+mj-lt"/>
              </a:rPr>
              <a:t>Như con sông với chân trời đã xa</a:t>
            </a:r>
          </a:p>
          <a:p>
            <a:pPr indent="620713"/>
            <a:r>
              <a:rPr lang="vi-VN" sz="2200" dirty="0">
                <a:latin typeface="+mj-lt"/>
              </a:rPr>
              <a:t>Chỉ còn truyện cổ thiết tha</a:t>
            </a:r>
          </a:p>
          <a:p>
            <a:r>
              <a:rPr lang="vi-VN" sz="2200" dirty="0">
                <a:latin typeface="+mj-lt"/>
              </a:rPr>
              <a:t>Cho tôi nhận mặt ông cha của mình</a:t>
            </a:r>
            <a:r>
              <a:rPr lang="en-US" sz="2200" dirty="0">
                <a:latin typeface="+mj-lt"/>
              </a:rPr>
              <a:t>. </a:t>
            </a:r>
            <a:endParaRPr lang="vi-VN" sz="22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47664" y="440079"/>
            <a:ext cx="3430747" cy="73866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en-US" sz="2400" b="1" i="1" dirty="0" err="1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Truyện</a:t>
            </a:r>
            <a:r>
              <a:rPr lang="en-US" sz="2400" b="1" i="1" dirty="0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cổ</a:t>
            </a:r>
            <a:r>
              <a:rPr lang="en-US" sz="2400" b="1" i="1" dirty="0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nước</a:t>
            </a:r>
            <a:r>
              <a:rPr lang="en-US" sz="2400" b="1" i="1" dirty="0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mình</a:t>
            </a:r>
            <a:endParaRPr lang="en-US" sz="2400" b="1" i="1" dirty="0">
              <a:solidFill>
                <a:srgbClr val="996600"/>
              </a:solidFill>
              <a:latin typeface="Century Schoolbook" pitchFamily="18" charset="0"/>
              <a:cs typeface="Times New Roman" pitchFamily="18" charset="0"/>
            </a:endParaRPr>
          </a:p>
          <a:p>
            <a:pPr algn="ctr"/>
            <a:r>
              <a:rPr lang="en-US" b="1" i="1" dirty="0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(</a:t>
            </a:r>
            <a:r>
              <a:rPr lang="en-US" b="1" i="1" dirty="0" err="1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trích</a:t>
            </a:r>
            <a:r>
              <a:rPr lang="en-US" b="1" i="1" dirty="0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6" name="AutoShape 3"/>
          <p:cNvSpPr>
            <a:spLocks noChangeArrowheads="1"/>
          </p:cNvSpPr>
          <p:nvPr/>
        </p:nvSpPr>
        <p:spPr bwMode="auto">
          <a:xfrm>
            <a:off x="5292079" y="528585"/>
            <a:ext cx="3561397" cy="1686639"/>
          </a:xfrm>
          <a:prstGeom prst="cloudCallout">
            <a:avLst>
              <a:gd name="adj1" fmla="val -34713"/>
              <a:gd name="adj2" fmla="val 57952"/>
            </a:avLst>
          </a:prstGeom>
          <a:solidFill>
            <a:schemeClr val="bg1"/>
          </a:solidFill>
          <a:ln w="19050">
            <a:solidFill>
              <a:srgbClr val="996600"/>
            </a:solidFill>
            <a:round/>
            <a:headEnd/>
            <a:tailEnd/>
          </a:ln>
        </p:spPr>
        <p:txBody>
          <a:bodyPr wrap="square" lIns="9144" rIns="9144">
            <a:spAutoFit/>
          </a:bodyPr>
          <a:lstStyle/>
          <a:p>
            <a:pPr algn="just"/>
            <a:r>
              <a:rPr lang="en-US" sz="22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2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2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2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2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2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2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2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2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2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2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416592" y="2522426"/>
            <a:ext cx="3312369" cy="212365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cổ</a:t>
            </a: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báu</a:t>
            </a: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cha </a:t>
            </a:r>
            <a:r>
              <a:rPr lang="en-US" sz="2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minh, </a:t>
            </a:r>
            <a:r>
              <a:rPr lang="en-US" sz="2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2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,…</a:t>
            </a:r>
          </a:p>
        </p:txBody>
      </p:sp>
    </p:spTree>
    <p:extLst>
      <p:ext uri="{BB962C8B-B14F-4D97-AF65-F5344CB8AC3E}">
        <p14:creationId xmlns:p14="http://schemas.microsoft.com/office/powerpoint/2010/main" val="1487884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16" grpId="0" animBg="1"/>
      <p:bldP spid="16" grpId="1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71600" y="1216497"/>
            <a:ext cx="691276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797050"/>
            <a:r>
              <a:rPr lang="vi-VN" sz="2400" dirty="0">
                <a:latin typeface="+mj-lt"/>
              </a:rPr>
              <a:t>Tôi yêu truyện cổ nước tôi</a:t>
            </a:r>
          </a:p>
          <a:p>
            <a:pPr indent="1162050"/>
            <a:r>
              <a:rPr lang="vi-VN" sz="2400" dirty="0">
                <a:latin typeface="+mj-lt"/>
              </a:rPr>
              <a:t>Vừa </a:t>
            </a:r>
            <a:r>
              <a:rPr lang="vi-VN" sz="2400" b="1" dirty="0">
                <a:latin typeface="+mj-lt"/>
              </a:rPr>
              <a:t>nhân hậu </a:t>
            </a:r>
            <a:r>
              <a:rPr lang="vi-VN" sz="2400" dirty="0">
                <a:latin typeface="+mj-lt"/>
              </a:rPr>
              <a:t>lại tuyệt vời </a:t>
            </a:r>
            <a:r>
              <a:rPr lang="vi-VN" sz="2400" b="1" dirty="0">
                <a:latin typeface="+mj-lt"/>
              </a:rPr>
              <a:t>sâu xa</a:t>
            </a:r>
          </a:p>
          <a:p>
            <a:pPr indent="1797050"/>
            <a:r>
              <a:rPr lang="vi-VN" sz="2400" dirty="0">
                <a:latin typeface="+mj-lt"/>
              </a:rPr>
              <a:t>Thương người rồi mới thương ta</a:t>
            </a:r>
          </a:p>
          <a:p>
            <a:pPr indent="1162050"/>
            <a:r>
              <a:rPr lang="vi-VN" sz="2400" dirty="0">
                <a:latin typeface="+mj-lt"/>
              </a:rPr>
              <a:t>Yêu nhau dù mấy </a:t>
            </a:r>
            <a:r>
              <a:rPr lang="vi-VN" sz="2400" b="1" dirty="0">
                <a:latin typeface="+mj-lt"/>
              </a:rPr>
              <a:t>cách xa </a:t>
            </a:r>
            <a:r>
              <a:rPr lang="vi-VN" sz="2400" dirty="0">
                <a:latin typeface="+mj-lt"/>
              </a:rPr>
              <a:t>cũng tìm</a:t>
            </a:r>
          </a:p>
          <a:p>
            <a:pPr indent="1797050"/>
            <a:r>
              <a:rPr lang="vi-VN" sz="2400" dirty="0">
                <a:latin typeface="+mj-lt"/>
              </a:rPr>
              <a:t>Ở hiền thì lại gặp hiền</a:t>
            </a:r>
          </a:p>
          <a:p>
            <a:pPr indent="1162050"/>
            <a:r>
              <a:rPr lang="vi-VN" sz="2400" dirty="0">
                <a:latin typeface="+mj-lt"/>
              </a:rPr>
              <a:t>Người ngay thì được phật, tiên </a:t>
            </a:r>
            <a:r>
              <a:rPr lang="vi-VN" sz="2400" b="1" dirty="0">
                <a:latin typeface="+mj-lt"/>
              </a:rPr>
              <a:t>độ trì</a:t>
            </a:r>
            <a:r>
              <a:rPr lang="vi-VN" sz="2400" dirty="0">
                <a:latin typeface="+mj-lt"/>
              </a:rPr>
              <a:t>.</a:t>
            </a:r>
          </a:p>
          <a:p>
            <a:pPr indent="1797050"/>
            <a:r>
              <a:rPr lang="vi-VN" sz="2400" dirty="0">
                <a:latin typeface="+mj-lt"/>
              </a:rPr>
              <a:t>Mang theo truyện cổ tôi đi</a:t>
            </a:r>
          </a:p>
          <a:p>
            <a:pPr indent="1162050"/>
            <a:r>
              <a:rPr lang="vi-VN" sz="2400" dirty="0">
                <a:latin typeface="+mj-lt"/>
              </a:rPr>
              <a:t>Nghe trong cuộc sống thầm thì tiếng xưa</a:t>
            </a:r>
          </a:p>
          <a:p>
            <a:pPr indent="1797050"/>
            <a:r>
              <a:rPr lang="vi-VN" sz="2400" dirty="0">
                <a:latin typeface="+mj-lt"/>
              </a:rPr>
              <a:t>Vàng cơn nắng, trắng cơn mưa</a:t>
            </a:r>
          </a:p>
          <a:p>
            <a:pPr indent="1162050"/>
            <a:r>
              <a:rPr lang="vi-VN" sz="2400" dirty="0">
                <a:latin typeface="+mj-lt"/>
              </a:rPr>
              <a:t>Con sông chảy có </a:t>
            </a:r>
            <a:r>
              <a:rPr lang="vi-VN" sz="2400" b="1" dirty="0">
                <a:latin typeface="+mj-lt"/>
              </a:rPr>
              <a:t>rặng dừa nghiêng soi</a:t>
            </a:r>
            <a:r>
              <a:rPr lang="vi-VN" sz="2400" dirty="0">
                <a:latin typeface="+mj-lt"/>
              </a:rPr>
              <a:t>.</a:t>
            </a:r>
          </a:p>
          <a:p>
            <a:pPr indent="1797050"/>
            <a:r>
              <a:rPr lang="vi-VN" sz="2400" dirty="0">
                <a:latin typeface="+mj-lt"/>
              </a:rPr>
              <a:t>Đời cha ông với đời tôi</a:t>
            </a:r>
          </a:p>
          <a:p>
            <a:pPr indent="1162050"/>
            <a:r>
              <a:rPr lang="vi-VN" sz="2400" dirty="0">
                <a:latin typeface="+mj-lt"/>
              </a:rPr>
              <a:t>Như con sông với </a:t>
            </a:r>
            <a:r>
              <a:rPr lang="vi-VN" sz="2400" b="1" dirty="0">
                <a:latin typeface="+mj-lt"/>
              </a:rPr>
              <a:t>chân trời </a:t>
            </a:r>
            <a:r>
              <a:rPr lang="vi-VN" sz="2400" dirty="0">
                <a:latin typeface="+mj-lt"/>
              </a:rPr>
              <a:t>đã xa</a:t>
            </a:r>
          </a:p>
          <a:p>
            <a:pPr indent="1797050"/>
            <a:r>
              <a:rPr lang="vi-VN" sz="2400" dirty="0">
                <a:latin typeface="+mj-lt"/>
              </a:rPr>
              <a:t>Chỉ còn truyện cổ thiết tha</a:t>
            </a:r>
          </a:p>
          <a:p>
            <a:pPr indent="1162050"/>
            <a:r>
              <a:rPr lang="vi-VN" sz="2400" dirty="0">
                <a:latin typeface="+mj-lt"/>
              </a:rPr>
              <a:t>Cho tôi nhận mặt ông cha của mình</a:t>
            </a:r>
            <a:r>
              <a:rPr lang="en-US" sz="2400" dirty="0">
                <a:latin typeface="+mj-lt"/>
              </a:rPr>
              <a:t>. </a:t>
            </a:r>
            <a:endParaRPr lang="vi-VN" sz="24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88594" y="385500"/>
            <a:ext cx="3958135" cy="83099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en-US" sz="2800" b="1" i="1" dirty="0" err="1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Truyện</a:t>
            </a:r>
            <a:r>
              <a:rPr lang="en-US" sz="2800" b="1" i="1" dirty="0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cổ</a:t>
            </a:r>
            <a:r>
              <a:rPr lang="en-US" sz="2800" b="1" i="1" dirty="0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nước</a:t>
            </a:r>
            <a:r>
              <a:rPr lang="en-US" sz="2800" b="1" i="1" dirty="0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mình</a:t>
            </a:r>
            <a:endParaRPr lang="en-US" sz="2800" b="1" i="1" dirty="0">
              <a:solidFill>
                <a:srgbClr val="996600"/>
              </a:solidFill>
              <a:latin typeface="Century Schoolbook" pitchFamily="18" charset="0"/>
              <a:cs typeface="Times New Roman" pitchFamily="18" charset="0"/>
            </a:endParaRPr>
          </a:p>
          <a:p>
            <a:pPr algn="ctr"/>
            <a:r>
              <a:rPr lang="en-US" sz="2000" b="1" i="1" dirty="0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(</a:t>
            </a:r>
            <a:r>
              <a:rPr lang="en-US" sz="2000" b="1" i="1" dirty="0" err="1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trích</a:t>
            </a:r>
            <a:r>
              <a:rPr lang="en-US" sz="2000" b="1" i="1" dirty="0">
                <a:solidFill>
                  <a:srgbClr val="996600"/>
                </a:solidFill>
                <a:latin typeface="Century Schoolbook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08923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Callout 5"/>
          <p:cNvSpPr/>
          <p:nvPr/>
        </p:nvSpPr>
        <p:spPr>
          <a:xfrm>
            <a:off x="2699792" y="1340768"/>
            <a:ext cx="5184576" cy="2664296"/>
          </a:xfrm>
          <a:prstGeom prst="cloudCallou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</a:rPr>
              <a:t>VIẾT CHÍNH TẢ</a:t>
            </a:r>
          </a:p>
        </p:txBody>
      </p:sp>
    </p:spTree>
    <p:extLst>
      <p:ext uri="{BB962C8B-B14F-4D97-AF65-F5344CB8AC3E}">
        <p14:creationId xmlns:p14="http://schemas.microsoft.com/office/powerpoint/2010/main" val="1420758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691680" y="960652"/>
            <a:ext cx="1728192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3600" b="1" dirty="0" err="1">
                <a:latin typeface="Century Schoolbook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latin typeface="Century Schoolbook" pitchFamily="18" charset="0"/>
                <a:cs typeface="Times New Roman" pitchFamily="18" charset="0"/>
              </a:rPr>
              <a:t> 2</a:t>
            </a:r>
            <a:r>
              <a:rPr lang="en-US" sz="3600" dirty="0">
                <a:latin typeface="Century Schoolbook" pitchFamily="18" charset="0"/>
                <a:cs typeface="Times New Roman" pitchFamily="18" charset="0"/>
              </a:rPr>
              <a:t>:</a:t>
            </a:r>
          </a:p>
          <a:p>
            <a:pPr algn="just">
              <a:spcBef>
                <a:spcPct val="20000"/>
              </a:spcBef>
              <a:buClr>
                <a:schemeClr val="tx2"/>
              </a:buClr>
              <a:buSzPct val="70000"/>
            </a:pPr>
            <a:br>
              <a:rPr lang="vi-VN" sz="3600" dirty="0">
                <a:latin typeface="Times New Roman" pitchFamily="18" charset="0"/>
                <a:cs typeface="Times New Roman" pitchFamily="18" charset="0"/>
              </a:rPr>
            </a:br>
            <a:br>
              <a:rPr lang="vi-VN" sz="3600" dirty="0">
                <a:latin typeface="Times New Roman" pitchFamily="18" charset="0"/>
                <a:cs typeface="Times New Roman" pitchFamily="18" charset="0"/>
              </a:rPr>
            </a:br>
            <a:endParaRPr lang="en-US" sz="3600" dirty="0">
              <a:solidFill>
                <a:srgbClr val="0000FF"/>
              </a:solidFill>
              <a:latin typeface="Century Schoolbook" pitchFamily="18" charset="0"/>
              <a:cs typeface="Times New Roman" pitchFamily="18" charset="0"/>
            </a:endParaRPr>
          </a:p>
        </p:txBody>
      </p:sp>
      <p:sp>
        <p:nvSpPr>
          <p:cNvPr id="14339" name="Rectangle 5"/>
          <p:cNvSpPr>
            <a:spLocks noRot="1" noChangeArrowheads="1"/>
          </p:cNvSpPr>
          <p:nvPr/>
        </p:nvSpPr>
        <p:spPr bwMode="auto">
          <a:xfrm>
            <a:off x="369079" y="2682851"/>
            <a:ext cx="84582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600" b="0">
                <a:solidFill>
                  <a:srgbClr val="0000FF"/>
                </a:solidFill>
              </a:rPr>
              <a:t>    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571868" y="71414"/>
            <a:ext cx="27147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TẬP</a:t>
            </a:r>
            <a:endParaRPr lang="en-US" sz="4000" b="1" dirty="0">
              <a:solidFill>
                <a:srgbClr val="0070C0"/>
              </a:solidFill>
              <a:latin typeface="Century Schoolbook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5973" y="1633985"/>
            <a:ext cx="89480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i="1" dirty="0">
                <a:latin typeface="Century Schoolbook" pitchFamily="18" charset="0"/>
                <a:cs typeface="Times New Roman" pitchFamily="18" charset="0"/>
              </a:rPr>
              <a:t>a. </a:t>
            </a:r>
            <a:r>
              <a:rPr lang="en-US" sz="2800" i="1" dirty="0" err="1">
                <a:latin typeface="Century Schoolbook" pitchFamily="18" charset="0"/>
                <a:cs typeface="Times New Roman" pitchFamily="18" charset="0"/>
              </a:rPr>
              <a:t>Điền</a:t>
            </a:r>
            <a:r>
              <a:rPr lang="en-US" sz="2800" i="1" dirty="0"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Century Schoolbook" pitchFamily="18" charset="0"/>
                <a:cs typeface="Times New Roman" pitchFamily="18" charset="0"/>
              </a:rPr>
              <a:t>vào</a:t>
            </a:r>
            <a:r>
              <a:rPr lang="en-US" sz="2800" i="1" dirty="0"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Century Schoolbook" pitchFamily="18" charset="0"/>
                <a:cs typeface="Times New Roman" pitchFamily="18" charset="0"/>
              </a:rPr>
              <a:t>chỗ</a:t>
            </a:r>
            <a:r>
              <a:rPr lang="en-US" sz="2800" i="1" dirty="0"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Century Schoolbook" pitchFamily="18" charset="0"/>
                <a:cs typeface="Times New Roman" pitchFamily="18" charset="0"/>
              </a:rPr>
              <a:t>trống</a:t>
            </a:r>
            <a:r>
              <a:rPr lang="en-US" sz="2800" i="1" dirty="0"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Century Schoolbook" pitchFamily="18" charset="0"/>
                <a:cs typeface="Times New Roman" pitchFamily="18" charset="0"/>
              </a:rPr>
              <a:t>tiếng</a:t>
            </a:r>
            <a:r>
              <a:rPr lang="en-US" sz="2800" i="1" dirty="0"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Century Schoolbook" pitchFamily="18" charset="0"/>
                <a:cs typeface="Times New Roman" pitchFamily="18" charset="0"/>
              </a:rPr>
              <a:t>có</a:t>
            </a:r>
            <a:r>
              <a:rPr lang="en-US" sz="2800" i="1" dirty="0"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Century Schoolbook" pitchFamily="18" charset="0"/>
                <a:cs typeface="Times New Roman" pitchFamily="18" charset="0"/>
              </a:rPr>
              <a:t>âm</a:t>
            </a:r>
            <a:r>
              <a:rPr lang="en-US" sz="2800" i="1" dirty="0"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Century Schoolbook" pitchFamily="18" charset="0"/>
                <a:cs typeface="Times New Roman" pitchFamily="18" charset="0"/>
              </a:rPr>
              <a:t>đầu</a:t>
            </a:r>
            <a:r>
              <a:rPr lang="en-US" sz="2800" i="1" dirty="0"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Century Schoolbook" pitchFamily="18" charset="0"/>
                <a:cs typeface="Times New Roman" pitchFamily="18" charset="0"/>
              </a:rPr>
              <a:t>là</a:t>
            </a:r>
            <a:r>
              <a:rPr lang="en-US" sz="2800" i="1" dirty="0"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2800" b="1" i="1" dirty="0">
                <a:latin typeface="Century Schoolbook" pitchFamily="18" charset="0"/>
                <a:cs typeface="Times New Roman" pitchFamily="18" charset="0"/>
              </a:rPr>
              <a:t>r</a:t>
            </a:r>
            <a:r>
              <a:rPr lang="en-US" sz="2800" i="1" dirty="0">
                <a:latin typeface="Century Schoolbook" pitchFamily="18" charset="0"/>
                <a:cs typeface="Times New Roman" pitchFamily="18" charset="0"/>
              </a:rPr>
              <a:t>, </a:t>
            </a:r>
            <a:r>
              <a:rPr lang="en-US" sz="2800" b="1" i="1" dirty="0">
                <a:latin typeface="Century Schoolbook" pitchFamily="18" charset="0"/>
                <a:cs typeface="Times New Roman" pitchFamily="18" charset="0"/>
              </a:rPr>
              <a:t>d</a:t>
            </a:r>
            <a:r>
              <a:rPr lang="en-US" sz="2800" i="1" dirty="0">
                <a:latin typeface="Century Schoolbook" pitchFamily="18" charset="0"/>
                <a:cs typeface="Times New Roman" pitchFamily="18" charset="0"/>
              </a:rPr>
              <a:t> hay </a:t>
            </a:r>
            <a:r>
              <a:rPr lang="en-US" sz="2800" b="1" i="1" dirty="0" err="1">
                <a:latin typeface="Century Schoolbook" pitchFamily="18" charset="0"/>
                <a:cs typeface="Times New Roman" pitchFamily="18" charset="0"/>
              </a:rPr>
              <a:t>gi</a:t>
            </a:r>
            <a:r>
              <a:rPr lang="en-US" sz="2800" i="1" dirty="0">
                <a:latin typeface="Century Schoolbook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0" name="Rectangle 9"/>
          <p:cNvSpPr/>
          <p:nvPr/>
        </p:nvSpPr>
        <p:spPr>
          <a:xfrm>
            <a:off x="369079" y="2219086"/>
            <a:ext cx="872600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800" dirty="0">
                <a:latin typeface="+mj-lt"/>
              </a:rPr>
              <a:t>- Nhạc của trúc, nhạc của tre là khúc nhạc của đồng quê. Nhớ một</a:t>
            </a:r>
            <a:r>
              <a:rPr lang="en-US" sz="2800" dirty="0">
                <a:latin typeface="+mj-lt"/>
              </a:rPr>
              <a:t> </a:t>
            </a:r>
            <a:r>
              <a:rPr lang="vi-VN" sz="2800" dirty="0">
                <a:latin typeface="+mj-lt"/>
              </a:rPr>
              <a:t>buổi trưa nào, nồm nam cơn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………. </a:t>
            </a:r>
            <a:r>
              <a:rPr lang="vi-VN" sz="2800" dirty="0">
                <a:latin typeface="+mj-lt"/>
              </a:rPr>
              <a:t>thổi, khóm tre làng rung lên man mác khúc nhạc đồng quê.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9756576" y="3260122"/>
            <a:ext cx="13009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endParaRPr lang="vi-V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9079" y="3773358"/>
            <a:ext cx="8458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bay, diều lá tre bay lưng trời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Sáo tre, sáo trúc bay lưng trời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………..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 đưa tiếng sáo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..........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 nâng cánh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...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..........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THÉP MỚI</a:t>
            </a:r>
          </a:p>
        </p:txBody>
      </p:sp>
      <p:sp>
        <p:nvSpPr>
          <p:cNvPr id="28" name="Rectangle 27"/>
          <p:cNvSpPr/>
          <p:nvPr/>
        </p:nvSpPr>
        <p:spPr>
          <a:xfrm>
            <a:off x="9540552" y="4962405"/>
            <a:ext cx="13009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endParaRPr lang="vi-V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0191002" y="6165304"/>
            <a:ext cx="13009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endParaRPr lang="vi-V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-1764704" y="6056094"/>
            <a:ext cx="13009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diều</a:t>
            </a:r>
            <a:endParaRPr lang="vi-V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928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0.06157 L -0.40972 -0.0997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486" y="-80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0.01944 L -0.89826 -0.3125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913" y="-165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0.03425 L -0.42674 -0.12246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267" y="-7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98 0.0382 L 0.24358 -0.21481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86" y="-12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  <p:bldP spid="3" grpId="0"/>
      <p:bldP spid="10" grpId="0"/>
      <p:bldP spid="17" grpId="1" animBg="1"/>
      <p:bldP spid="19" grpId="0"/>
      <p:bldP spid="28" grpId="0" animBg="1"/>
      <p:bldP spid="29" grpId="0" animBg="1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123728" y="939703"/>
            <a:ext cx="194421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3200" b="1" dirty="0" err="1">
                <a:latin typeface="Century Schoolbook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latin typeface="Century Schoolbook" pitchFamily="18" charset="0"/>
                <a:cs typeface="Times New Roman" pitchFamily="18" charset="0"/>
              </a:rPr>
              <a:t> 3</a:t>
            </a:r>
            <a:r>
              <a:rPr lang="en-US" sz="3200" dirty="0">
                <a:latin typeface="Century Schoolbook" pitchFamily="18" charset="0"/>
                <a:cs typeface="Times New Roman" pitchFamily="18" charset="0"/>
              </a:rPr>
              <a:t>:</a:t>
            </a:r>
            <a:endParaRPr lang="en-US" sz="3200" dirty="0">
              <a:solidFill>
                <a:srgbClr val="0000FF"/>
              </a:solidFill>
              <a:latin typeface="Century Schoolbook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47864" y="71414"/>
            <a:ext cx="27272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TẬP</a:t>
            </a:r>
            <a:endParaRPr lang="en-US" sz="4000" b="1" dirty="0">
              <a:solidFill>
                <a:srgbClr val="0070C0"/>
              </a:solidFill>
              <a:latin typeface="Century Schoolbook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80329" y="1713490"/>
            <a:ext cx="86213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i="1" dirty="0">
                <a:latin typeface="Century Schoolbook" pitchFamily="18" charset="0"/>
                <a:cs typeface="Times New Roman" pitchFamily="18" charset="0"/>
              </a:rPr>
              <a:t>a. </a:t>
            </a:r>
            <a:r>
              <a:rPr lang="en-US" sz="2800" i="1" dirty="0" err="1">
                <a:latin typeface="Century Schoolbook" pitchFamily="18" charset="0"/>
                <a:cs typeface="Times New Roman" pitchFamily="18" charset="0"/>
              </a:rPr>
              <a:t>Điền</a:t>
            </a:r>
            <a:r>
              <a:rPr lang="en-US" sz="2800" i="1" dirty="0"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Century Schoolbook" pitchFamily="18" charset="0"/>
                <a:cs typeface="Times New Roman" pitchFamily="18" charset="0"/>
              </a:rPr>
              <a:t>vào</a:t>
            </a:r>
            <a:r>
              <a:rPr lang="en-US" sz="2800" i="1" dirty="0"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Century Schoolbook" pitchFamily="18" charset="0"/>
                <a:cs typeface="Times New Roman" pitchFamily="18" charset="0"/>
              </a:rPr>
              <a:t>chỗ</a:t>
            </a:r>
            <a:r>
              <a:rPr lang="en-US" sz="2800" i="1" dirty="0"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Century Schoolbook" pitchFamily="18" charset="0"/>
                <a:cs typeface="Times New Roman" pitchFamily="18" charset="0"/>
              </a:rPr>
              <a:t>trống</a:t>
            </a:r>
            <a:r>
              <a:rPr lang="en-US" sz="2800" i="1" dirty="0">
                <a:latin typeface="Century Schoolbook" pitchFamily="18" charset="0"/>
                <a:cs typeface="Times New Roman" pitchFamily="18" charset="0"/>
              </a:rPr>
              <a:t> </a:t>
            </a:r>
            <a:r>
              <a:rPr lang="en-US" sz="2800" b="1" i="1" dirty="0" err="1">
                <a:latin typeface="Century Schoolbook" pitchFamily="18" charset="0"/>
                <a:cs typeface="Times New Roman" pitchFamily="18" charset="0"/>
              </a:rPr>
              <a:t>ân</a:t>
            </a:r>
            <a:r>
              <a:rPr lang="en-US" sz="2800" i="1" dirty="0">
                <a:latin typeface="Century Schoolbook" pitchFamily="18" charset="0"/>
                <a:cs typeface="Times New Roman" pitchFamily="18" charset="0"/>
              </a:rPr>
              <a:t> hay </a:t>
            </a:r>
            <a:r>
              <a:rPr lang="en-US" sz="2800" b="1" i="1" dirty="0" err="1">
                <a:latin typeface="Century Schoolbook" pitchFamily="18" charset="0"/>
                <a:cs typeface="Times New Roman" pitchFamily="18" charset="0"/>
              </a:rPr>
              <a:t>âng</a:t>
            </a:r>
            <a:r>
              <a:rPr lang="en-US" sz="2800" i="1" dirty="0">
                <a:latin typeface="Century Schoolbook" pitchFamily="18" charset="0"/>
                <a:cs typeface="Times New Roman" pitchFamily="18" charset="0"/>
              </a:rPr>
              <a:t>?</a:t>
            </a:r>
            <a:endParaRPr lang="vi-VN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61414" y="2262351"/>
            <a:ext cx="61926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- Vua Hùng một sáng đi săn</a:t>
            </a:r>
          </a:p>
          <a:p>
            <a:pPr algn="ctr"/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Trưa tròn bóng nắng nghỉ ch... chốn này</a:t>
            </a:r>
          </a:p>
          <a:p>
            <a:pPr algn="ctr"/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D... d... một quả xôi đầy</a:t>
            </a:r>
          </a:p>
          <a:p>
            <a:pPr algn="ctr"/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Bánh chưng mấy cặp, bánh giầy mấy đôi.</a:t>
            </a:r>
          </a:p>
          <a:p>
            <a:pPr algn="r"/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NGUYỄN BÙI VỢI</a:t>
            </a:r>
          </a:p>
        </p:txBody>
      </p:sp>
      <p:sp>
        <p:nvSpPr>
          <p:cNvPr id="2" name="Rectangle 1"/>
          <p:cNvSpPr/>
          <p:nvPr/>
        </p:nvSpPr>
        <p:spPr>
          <a:xfrm>
            <a:off x="1407593" y="2262351"/>
            <a:ext cx="660776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Vua Hùng một sáng đi săn</a:t>
            </a:r>
          </a:p>
          <a:p>
            <a:pPr algn="ctr"/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Trưa tròn bóng nắng nghỉ 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chốn này</a:t>
            </a:r>
          </a:p>
          <a:p>
            <a:pPr algn="ctr"/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Dân dâng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một quả xôi đầy</a:t>
            </a:r>
          </a:p>
          <a:p>
            <a:pPr algn="ctr"/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Bánh chưng mấy cặp, bánh giầy mấy đôi.</a:t>
            </a:r>
          </a:p>
        </p:txBody>
      </p:sp>
    </p:spTree>
    <p:extLst>
      <p:ext uri="{BB962C8B-B14F-4D97-AF65-F5344CB8AC3E}">
        <p14:creationId xmlns:p14="http://schemas.microsoft.com/office/powerpoint/2010/main" val="2763851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3" grpId="0"/>
      <p:bldP spid="3" grpId="1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051720" y="790193"/>
            <a:ext cx="223224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70000"/>
            </a:pPr>
            <a:r>
              <a:rPr lang="en-US" sz="2800" b="1" dirty="0" err="1">
                <a:latin typeface="Century Schoolbook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latin typeface="Century Schoolbook" pitchFamily="18" charset="0"/>
                <a:cs typeface="Times New Roman" pitchFamily="18" charset="0"/>
              </a:rPr>
              <a:t> 3</a:t>
            </a:r>
            <a:r>
              <a:rPr lang="en-US" sz="2800" dirty="0">
                <a:latin typeface="Century Schoolbook" pitchFamily="18" charset="0"/>
                <a:cs typeface="Times New Roman" pitchFamily="18" charset="0"/>
              </a:rPr>
              <a:t>:</a:t>
            </a:r>
            <a:endParaRPr lang="en-US" sz="2800" dirty="0">
              <a:solidFill>
                <a:srgbClr val="0000FF"/>
              </a:solidFill>
              <a:latin typeface="Century Schoolbook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47864" y="71414"/>
            <a:ext cx="27272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TẬP</a:t>
            </a:r>
            <a:endParaRPr lang="en-US" sz="4000" b="1" dirty="0">
              <a:solidFill>
                <a:srgbClr val="0070C0"/>
              </a:solidFill>
              <a:latin typeface="Century Schoolbook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59632" y="1311726"/>
            <a:ext cx="64512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i="1" dirty="0">
                <a:latin typeface="Century Schoolbook" pitchFamily="18" charset="0"/>
                <a:cs typeface="Times New Roman" pitchFamily="18" charset="0"/>
              </a:rPr>
              <a:t>b. </a:t>
            </a:r>
            <a:r>
              <a:rPr lang="en-US" sz="2800" i="1" dirty="0" err="1">
                <a:latin typeface="Century Schoolbook" pitchFamily="18" charset="0"/>
                <a:cs typeface="Times New Roman" pitchFamily="18" charset="0"/>
              </a:rPr>
              <a:t>Điền</a:t>
            </a:r>
            <a:r>
              <a:rPr lang="en-US" sz="2800" i="1" dirty="0"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Century Schoolbook" pitchFamily="18" charset="0"/>
                <a:cs typeface="Times New Roman" pitchFamily="18" charset="0"/>
              </a:rPr>
              <a:t>vào</a:t>
            </a:r>
            <a:r>
              <a:rPr lang="en-US" sz="2800" i="1" dirty="0"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Century Schoolbook" pitchFamily="18" charset="0"/>
                <a:cs typeface="Times New Roman" pitchFamily="18" charset="0"/>
              </a:rPr>
              <a:t>chỗ</a:t>
            </a:r>
            <a:r>
              <a:rPr lang="en-US" sz="2800" i="1" dirty="0">
                <a:latin typeface="Century Schoolbook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Century Schoolbook" pitchFamily="18" charset="0"/>
                <a:cs typeface="Times New Roman" pitchFamily="18" charset="0"/>
              </a:rPr>
              <a:t>trống</a:t>
            </a:r>
            <a:r>
              <a:rPr lang="en-US" sz="2800" i="1" dirty="0">
                <a:latin typeface="Century Schoolbook" pitchFamily="18" charset="0"/>
                <a:cs typeface="Times New Roman" pitchFamily="18" charset="0"/>
              </a:rPr>
              <a:t> </a:t>
            </a:r>
            <a:r>
              <a:rPr lang="en-US" sz="2800" b="1" i="1" dirty="0" err="1">
                <a:latin typeface="Century Schoolbook" pitchFamily="18" charset="0"/>
                <a:cs typeface="Times New Roman" pitchFamily="18" charset="0"/>
              </a:rPr>
              <a:t>ân</a:t>
            </a:r>
            <a:r>
              <a:rPr lang="en-US" sz="2800" i="1" dirty="0">
                <a:latin typeface="Century Schoolbook" pitchFamily="18" charset="0"/>
                <a:cs typeface="Times New Roman" pitchFamily="18" charset="0"/>
              </a:rPr>
              <a:t> hay </a:t>
            </a:r>
            <a:r>
              <a:rPr lang="en-US" sz="2800" b="1" i="1" dirty="0" err="1">
                <a:latin typeface="Century Schoolbook" pitchFamily="18" charset="0"/>
                <a:cs typeface="Times New Roman" pitchFamily="18" charset="0"/>
              </a:rPr>
              <a:t>âng</a:t>
            </a:r>
            <a:r>
              <a:rPr lang="en-US" sz="2800" i="1" dirty="0">
                <a:latin typeface="Century Schoolbook" pitchFamily="18" charset="0"/>
                <a:cs typeface="Times New Roman" pitchFamily="18" charset="0"/>
              </a:rPr>
              <a:t>?</a:t>
            </a:r>
            <a:endParaRPr lang="vi-VN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28432" y="1834946"/>
            <a:ext cx="52565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Nơi ấy ngôi sao khuya</a:t>
            </a:r>
          </a:p>
          <a:p>
            <a:pPr algn="just"/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Soi vào trong giấc ngủ</a:t>
            </a:r>
          </a:p>
          <a:p>
            <a:pPr algn="just"/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Ngọn đèn khuya bóng mẹ</a:t>
            </a:r>
          </a:p>
          <a:p>
            <a:pPr algn="just"/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Sáng một v.. trên s...</a:t>
            </a:r>
          </a:p>
          <a:p>
            <a:pPr algn="just"/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Nơi cả nhà tiễn ch…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Anh tôi đi bộ đội</a:t>
            </a:r>
          </a:p>
          <a:p>
            <a:pPr algn="just"/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Bao niềm vui nỗi đợi</a:t>
            </a:r>
          </a:p>
          <a:p>
            <a:pPr algn="just"/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Nắng nửa thềm nghiêng nghiêng.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VŨ QUẦN PHƯƠNG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32388" y="1834946"/>
            <a:ext cx="604867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Nơi ấy ngôi sao khuya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Soi vào trong giấc ngủ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Ngọn đèn khuya bóng mẹ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Sáng một 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vầng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trên 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sân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Nơi cả nhà tiễn 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chân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Anh tôi đi bộ đội  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Bao niềm vui nỗi đợi</a:t>
            </a:r>
          </a:p>
          <a:p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Nắng nửa thềm nghiêng nghiêng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    VŨ QUẦN PHƯƠNG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403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7" grpId="0"/>
      <p:bldP spid="7" grpId="1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83768" y="980728"/>
            <a:ext cx="568863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70C0"/>
                </a:solidFill>
                <a:latin typeface="Century Schoolbook" pitchFamily="18" charset="0"/>
                <a:cs typeface="Times New Roman" panose="02020603050405020304" pitchFamily="18" charset="0"/>
              </a:rPr>
              <a:t>DẶN DÒ</a:t>
            </a:r>
          </a:p>
          <a:p>
            <a:endParaRPr lang="en-US" sz="3200" b="1" u="sng" dirty="0">
              <a:solidFill>
                <a:srgbClr val="0070C0"/>
              </a:solidFill>
              <a:latin typeface="Century Schoolbook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en-US" sz="3200" dirty="0" err="1">
                <a:latin typeface="Century Schoolbook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>
                <a:latin typeface="Century Schoolbook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entury Schoolbook" pitchFamily="18" charset="0"/>
                <a:cs typeface="Times New Roman" panose="02020603050405020304" pitchFamily="18" charset="0"/>
              </a:rPr>
              <a:t>sạch</a:t>
            </a:r>
            <a:r>
              <a:rPr lang="en-US" sz="3200" dirty="0">
                <a:latin typeface="Century Schoolbook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entury Schoolbook" pitchFamily="18" charset="0"/>
                <a:cs typeface="Times New Roman" panose="02020603050405020304" pitchFamily="18" charset="0"/>
              </a:rPr>
              <a:t>đẹp</a:t>
            </a:r>
            <a:r>
              <a:rPr lang="en-US" sz="3200" dirty="0">
                <a:latin typeface="Century Schoolbook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entury Schoolbook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latin typeface="Century Schoolbook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entury Schoolbook" pitchFamily="18" charset="0"/>
                <a:cs typeface="Times New Roman" panose="02020603050405020304" pitchFamily="18" charset="0"/>
              </a:rPr>
              <a:t>chính</a:t>
            </a:r>
            <a:r>
              <a:rPr lang="en-US" sz="3200" dirty="0">
                <a:latin typeface="Century Schoolbook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entury Schoolbook" pitchFamily="18" charset="0"/>
                <a:cs typeface="Times New Roman" panose="02020603050405020304" pitchFamily="18" charset="0"/>
              </a:rPr>
              <a:t>tả</a:t>
            </a:r>
            <a:r>
              <a:rPr lang="en-US" sz="3200" dirty="0">
                <a:latin typeface="Century Schoolbook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sz="3200" dirty="0">
                <a:latin typeface="Century Schoolbook" pitchFamily="18" charset="0"/>
                <a:cs typeface="Times New Roman" panose="02020603050405020304" pitchFamily="18" charset="0"/>
              </a:rPr>
              <a:t>“</a:t>
            </a:r>
            <a:r>
              <a:rPr lang="en-US" sz="3200" dirty="0" err="1">
                <a:latin typeface="Century Schoolbook" pitchFamily="18" charset="0"/>
                <a:cs typeface="Times New Roman" panose="02020603050405020304" pitchFamily="18" charset="0"/>
              </a:rPr>
              <a:t>Truyện</a:t>
            </a:r>
            <a:r>
              <a:rPr lang="en-US" sz="3200" dirty="0">
                <a:latin typeface="Century Schoolbook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entury Schoolbook" pitchFamily="18" charset="0"/>
                <a:cs typeface="Times New Roman" panose="02020603050405020304" pitchFamily="18" charset="0"/>
              </a:rPr>
              <a:t>cổ</a:t>
            </a:r>
            <a:r>
              <a:rPr lang="en-US" sz="3200" dirty="0">
                <a:latin typeface="Century Schoolbook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entury Schoolbook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>
                <a:latin typeface="Century Schoolbook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entury Schoolbook" pitchFamily="18" charset="0"/>
                <a:cs typeface="Times New Roman" panose="02020603050405020304" pitchFamily="18" charset="0"/>
              </a:rPr>
              <a:t>mình</a:t>
            </a:r>
            <a:r>
              <a:rPr lang="en-US" sz="3200" dirty="0">
                <a:latin typeface="Century Schoolbook" pitchFamily="18" charset="0"/>
                <a:cs typeface="Times New Roman" panose="02020603050405020304" pitchFamily="18" charset="0"/>
              </a:rPr>
              <a:t>” (SGK </a:t>
            </a:r>
            <a:r>
              <a:rPr lang="en-US" sz="3200" dirty="0" err="1">
                <a:latin typeface="Century Schoolbook" pitchFamily="18" charset="0"/>
                <a:cs typeface="Times New Roman" panose="02020603050405020304" pitchFamily="18" charset="0"/>
              </a:rPr>
              <a:t>trang</a:t>
            </a:r>
            <a:r>
              <a:rPr lang="en-US" sz="3200" dirty="0">
                <a:latin typeface="Century Schoolbook" pitchFamily="18" charset="0"/>
                <a:cs typeface="Times New Roman" panose="02020603050405020304" pitchFamily="18" charset="0"/>
              </a:rPr>
              <a:t> 37)</a:t>
            </a:r>
          </a:p>
          <a:p>
            <a:r>
              <a:rPr lang="en-US" sz="3200" dirty="0">
                <a:latin typeface="Century Schoolbook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latin typeface="Century Schoolbook" pitchFamily="18" charset="0"/>
                <a:cs typeface="Times New Roman" panose="02020603050405020304" pitchFamily="18" charset="0"/>
              </a:rPr>
              <a:t>Hoàn</a:t>
            </a:r>
            <a:r>
              <a:rPr lang="en-US" sz="3200" dirty="0">
                <a:latin typeface="Century Schoolbook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Century Schoolbook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latin typeface="Century Schoolbook" pitchFamily="18" charset="0"/>
                <a:cs typeface="Times New Roman" panose="02020603050405020304" pitchFamily="18" charset="0"/>
              </a:rPr>
              <a:t> BT 2 </a:t>
            </a:r>
            <a:r>
              <a:rPr lang="en-US" sz="3200" dirty="0" err="1">
                <a:latin typeface="Century Schoolbook" pitchFamily="18" charset="0"/>
                <a:cs typeface="Times New Roman" panose="02020603050405020304" pitchFamily="18" charset="0"/>
              </a:rPr>
              <a:t>vào</a:t>
            </a:r>
            <a:r>
              <a:rPr lang="en-US" sz="3200" dirty="0">
                <a:latin typeface="Century Schoolbook" pitchFamily="18" charset="0"/>
                <a:cs typeface="Times New Roman" panose="02020603050405020304" pitchFamily="18" charset="0"/>
              </a:rPr>
              <a:t> VBT.</a:t>
            </a:r>
          </a:p>
        </p:txBody>
      </p:sp>
    </p:spTree>
    <p:extLst>
      <p:ext uri="{BB962C8B-B14F-4D97-AF65-F5344CB8AC3E}">
        <p14:creationId xmlns:p14="http://schemas.microsoft.com/office/powerpoint/2010/main" val="3232250012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638</TotalTime>
  <Words>725</Words>
  <Application>Microsoft Office PowerPoint</Application>
  <PresentationFormat>On-screen Show (4:3)</PresentationFormat>
  <Paragraphs>111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Schoolbook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LAN HUONG</cp:lastModifiedBy>
  <cp:revision>190</cp:revision>
  <dcterms:created xsi:type="dcterms:W3CDTF">2013-03-12T11:38:33Z</dcterms:created>
  <dcterms:modified xsi:type="dcterms:W3CDTF">2021-08-10T08:40:32Z</dcterms:modified>
</cp:coreProperties>
</file>